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94660"/>
  </p:normalViewPr>
  <p:slideViewPr>
    <p:cSldViewPr snapToGrid="0">
      <p:cViewPr varScale="1">
        <p:scale>
          <a:sx n="77" d="100"/>
          <a:sy n="77" d="100"/>
        </p:scale>
        <p:origin x="13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99BF-BFC1-233F-1881-62BE8020D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B3F2D1-DAEC-646C-BC02-E7A5F599F6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01A9-DE97-0F7D-E93B-4F15A6ED9507}"/>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5" name="Footer Placeholder 4">
            <a:extLst>
              <a:ext uri="{FF2B5EF4-FFF2-40B4-BE49-F238E27FC236}">
                <a16:creationId xmlns:a16="http://schemas.microsoft.com/office/drawing/2014/main" id="{8978EE35-1F69-E005-CA3D-62AEE25C9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9BD86-E08F-585D-CB2A-A67BD26CF65C}"/>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70904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473C-84F9-6324-1D86-1D2B31F85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C70B4E-1E85-4C8C-D907-A5D6833254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3C49AB-78DC-CF92-9D9F-911584C48DB5}"/>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5" name="Footer Placeholder 4">
            <a:extLst>
              <a:ext uri="{FF2B5EF4-FFF2-40B4-BE49-F238E27FC236}">
                <a16:creationId xmlns:a16="http://schemas.microsoft.com/office/drawing/2014/main" id="{01B7ECF9-7A29-FD83-1B74-2942172BF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DA1BB9-99AF-3C05-A6F0-FE9C0586FAD9}"/>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2238175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62AF61-CC49-F0E2-E001-337CA1B115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A79B02-DA38-14CC-9D0F-E9266CEDEA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3E89B-3C3D-66E2-3515-B7FB324B932B}"/>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5" name="Footer Placeholder 4">
            <a:extLst>
              <a:ext uri="{FF2B5EF4-FFF2-40B4-BE49-F238E27FC236}">
                <a16:creationId xmlns:a16="http://schemas.microsoft.com/office/drawing/2014/main" id="{1163AA80-6B5F-1DC7-8054-1BE422434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94E61-3E6B-47B3-EBE1-C0ACF788776F}"/>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2305615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D78B-5CD3-6EF0-8A68-29FDABDE1C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645BF-84B0-98CF-5777-45468FC8EF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5C87F-65D7-97D7-F1C9-B84E3D619302}"/>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5" name="Footer Placeholder 4">
            <a:extLst>
              <a:ext uri="{FF2B5EF4-FFF2-40B4-BE49-F238E27FC236}">
                <a16:creationId xmlns:a16="http://schemas.microsoft.com/office/drawing/2014/main" id="{B38CF754-F311-DF48-3B81-EC91EF95C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07ED2-E189-27C2-4D19-1E764F9B41CE}"/>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1696543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2F7C-3BCE-2EE9-CC7F-436C21B3AE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D5D3EE-8EBC-8178-9E67-568526797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4E8060-434F-CD1D-F87E-8280A78A996D}"/>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5" name="Footer Placeholder 4">
            <a:extLst>
              <a:ext uri="{FF2B5EF4-FFF2-40B4-BE49-F238E27FC236}">
                <a16:creationId xmlns:a16="http://schemas.microsoft.com/office/drawing/2014/main" id="{BCFB8E96-B980-9EF5-6BE1-214495FEA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F9A3C-325F-F353-5849-3BDBD5C1403F}"/>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132723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229E-3683-92BB-9DFB-AECC9BD686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26C189-F6E6-689D-B300-64F38EF06E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888F43-1481-CFF9-ECC4-B70C1C93DB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981C2-5F52-7AE8-1AA8-B84AEBF2621A}"/>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6" name="Footer Placeholder 5">
            <a:extLst>
              <a:ext uri="{FF2B5EF4-FFF2-40B4-BE49-F238E27FC236}">
                <a16:creationId xmlns:a16="http://schemas.microsoft.com/office/drawing/2014/main" id="{5AAB23C6-9C8B-B503-6EEA-A66F2015D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DBB07-5087-6E90-6EC6-C829AC023C59}"/>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1417325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8713-9A0A-1182-98C9-FA708EBA53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A819F5-5371-4284-0F96-27150DC6D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8002B-3738-C7B2-8A8A-DC6A0F415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2EC143-F0AC-21AD-E103-89C2305CD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C701C-A0A5-6E08-8317-6E1879293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6752A-A1C4-4730-02F0-F3C8E3F835B3}"/>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8" name="Footer Placeholder 7">
            <a:extLst>
              <a:ext uri="{FF2B5EF4-FFF2-40B4-BE49-F238E27FC236}">
                <a16:creationId xmlns:a16="http://schemas.microsoft.com/office/drawing/2014/main" id="{6C84BC44-745E-A3A0-6AB9-FA931546AF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5DF3AE-5D33-7030-6EEC-C96F61641DDE}"/>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318303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0354-202E-4FBD-468E-93E6DBA52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C3E7CC-CF5A-8444-13A2-7A977FF14A8A}"/>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4" name="Footer Placeholder 3">
            <a:extLst>
              <a:ext uri="{FF2B5EF4-FFF2-40B4-BE49-F238E27FC236}">
                <a16:creationId xmlns:a16="http://schemas.microsoft.com/office/drawing/2014/main" id="{C8CC4E69-B026-EDAF-B696-05BDD8EFE3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BF2F1E-CE64-40E3-31A4-F429FB840964}"/>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167433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7D878F-1130-0C74-59BF-336166266475}"/>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3" name="Footer Placeholder 2">
            <a:extLst>
              <a:ext uri="{FF2B5EF4-FFF2-40B4-BE49-F238E27FC236}">
                <a16:creationId xmlns:a16="http://schemas.microsoft.com/office/drawing/2014/main" id="{4683A04C-18B6-309B-E8D3-C63D750EB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7BBF5C-0281-09D8-F4A9-6BB975F06134}"/>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412133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9AC9-60C4-77EF-38E5-F5ED47D30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164007-B0DF-DEDA-C173-2ACCF5C95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9B7197-C2D1-0CEC-C8AC-7CD6DE30E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E45E1-B8E8-5755-EEE4-25B592311C84}"/>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6" name="Footer Placeholder 5">
            <a:extLst>
              <a:ext uri="{FF2B5EF4-FFF2-40B4-BE49-F238E27FC236}">
                <a16:creationId xmlns:a16="http://schemas.microsoft.com/office/drawing/2014/main" id="{B403DBC8-3113-232D-D4F9-A6D4A456A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8A8E-CB70-5AA6-55BC-BEA387AEDA7E}"/>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149999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DA34-25AE-8289-3B42-92879EF1C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27C68A-C47D-EEF0-C1D1-2DFAB1B3A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B95EF5-93B3-CA76-BD8A-259BEAF84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E5340-252F-8671-9B0F-3322A23BF02E}"/>
              </a:ext>
            </a:extLst>
          </p:cNvPr>
          <p:cNvSpPr>
            <a:spLocks noGrp="1"/>
          </p:cNvSpPr>
          <p:nvPr>
            <p:ph type="dt" sz="half" idx="10"/>
          </p:nvPr>
        </p:nvSpPr>
        <p:spPr/>
        <p:txBody>
          <a:bodyPr/>
          <a:lstStyle/>
          <a:p>
            <a:fld id="{680B6C6D-520C-493D-895D-81369827A50A}" type="datetimeFigureOut">
              <a:rPr lang="en-US" smtClean="0"/>
              <a:t>3/2/2024</a:t>
            </a:fld>
            <a:endParaRPr lang="en-US"/>
          </a:p>
        </p:txBody>
      </p:sp>
      <p:sp>
        <p:nvSpPr>
          <p:cNvPr id="6" name="Footer Placeholder 5">
            <a:extLst>
              <a:ext uri="{FF2B5EF4-FFF2-40B4-BE49-F238E27FC236}">
                <a16:creationId xmlns:a16="http://schemas.microsoft.com/office/drawing/2014/main" id="{CF3CDFB7-69ED-99B6-20CD-4A191D46FE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E6460-C22D-7AB8-E5E2-8B6E957037DE}"/>
              </a:ext>
            </a:extLst>
          </p:cNvPr>
          <p:cNvSpPr>
            <a:spLocks noGrp="1"/>
          </p:cNvSpPr>
          <p:nvPr>
            <p:ph type="sldNum" sz="quarter" idx="12"/>
          </p:nvPr>
        </p:nvSpPr>
        <p:spPr/>
        <p:txBody>
          <a:bodyPr/>
          <a:lstStyle/>
          <a:p>
            <a:fld id="{501CBF6D-E5D0-4DF9-80FA-DAD7A7DA883D}" type="slidenum">
              <a:rPr lang="en-US" smtClean="0"/>
              <a:t>‹#›</a:t>
            </a:fld>
            <a:endParaRPr lang="en-US"/>
          </a:p>
        </p:txBody>
      </p:sp>
    </p:spTree>
    <p:extLst>
      <p:ext uri="{BB962C8B-B14F-4D97-AF65-F5344CB8AC3E}">
        <p14:creationId xmlns:p14="http://schemas.microsoft.com/office/powerpoint/2010/main" val="1845658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1A23B1-5891-E099-21FA-571D10994A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617225-D657-ACEF-490A-D4103D0FFD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A4D6F-7F47-D2F3-C435-094EE2E9AD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B6C6D-520C-493D-895D-81369827A50A}" type="datetimeFigureOut">
              <a:rPr lang="en-US" smtClean="0"/>
              <a:t>3/2/2024</a:t>
            </a:fld>
            <a:endParaRPr lang="en-US"/>
          </a:p>
        </p:txBody>
      </p:sp>
      <p:sp>
        <p:nvSpPr>
          <p:cNvPr id="5" name="Footer Placeholder 4">
            <a:extLst>
              <a:ext uri="{FF2B5EF4-FFF2-40B4-BE49-F238E27FC236}">
                <a16:creationId xmlns:a16="http://schemas.microsoft.com/office/drawing/2014/main" id="{AD6C8718-51FB-54A3-B4AE-F005EDE69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478E4-73B6-68C6-4803-874F49BD6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CBF6D-E5D0-4DF9-80FA-DAD7A7DA883D}" type="slidenum">
              <a:rPr lang="en-US" smtClean="0"/>
              <a:t>‹#›</a:t>
            </a:fld>
            <a:endParaRPr lang="en-US"/>
          </a:p>
        </p:txBody>
      </p:sp>
    </p:spTree>
    <p:extLst>
      <p:ext uri="{BB962C8B-B14F-4D97-AF65-F5344CB8AC3E}">
        <p14:creationId xmlns:p14="http://schemas.microsoft.com/office/powerpoint/2010/main" val="30797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2.census.gov/programs-surveys/popest/tables/2020-2023/state/totals/NST-EST2023-POP.xlsx" TargetMode="External"/><Relationship Id="rId2" Type="http://schemas.openxmlformats.org/officeDocument/2006/relationships/hyperlink" Target="https://data.cdc.gov/NCHS/Provisional-COVID-19-Deaths-by-Sex-and-Age/9bhg-hcku/about_data"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2345-9989-C965-F172-8715DE071D76}"/>
              </a:ext>
            </a:extLst>
          </p:cNvPr>
          <p:cNvSpPr>
            <a:spLocks noGrp="1"/>
          </p:cNvSpPr>
          <p:nvPr>
            <p:ph type="ctrTitle"/>
          </p:nvPr>
        </p:nvSpPr>
        <p:spPr/>
        <p:txBody>
          <a:bodyPr>
            <a:normAutofit fontScale="90000"/>
          </a:bodyPr>
          <a:lstStyle/>
          <a:p>
            <a:r>
              <a:rPr lang="en-US" dirty="0"/>
              <a:t>Assignment 7</a:t>
            </a:r>
            <a:br>
              <a:rPr lang="en-US" dirty="0"/>
            </a:br>
            <a:r>
              <a:rPr lang="en-US" dirty="0"/>
              <a:t>Advanced and Interactive Visualizations</a:t>
            </a:r>
          </a:p>
        </p:txBody>
      </p:sp>
      <p:sp>
        <p:nvSpPr>
          <p:cNvPr id="3" name="Subtitle 2">
            <a:extLst>
              <a:ext uri="{FF2B5EF4-FFF2-40B4-BE49-F238E27FC236}">
                <a16:creationId xmlns:a16="http://schemas.microsoft.com/office/drawing/2014/main" id="{34371244-7634-71DD-F4AB-22DC8C57D791}"/>
              </a:ext>
            </a:extLst>
          </p:cNvPr>
          <p:cNvSpPr>
            <a:spLocks noGrp="1"/>
          </p:cNvSpPr>
          <p:nvPr>
            <p:ph type="subTitle" idx="1"/>
          </p:nvPr>
        </p:nvSpPr>
        <p:spPr/>
        <p:txBody>
          <a:bodyPr/>
          <a:lstStyle/>
          <a:p>
            <a:r>
              <a:rPr lang="en-US" dirty="0"/>
              <a:t>Wiley Winters</a:t>
            </a:r>
          </a:p>
          <a:p>
            <a:r>
              <a:rPr lang="en-US" dirty="0"/>
              <a:t>MSDS 670 Data Visualization</a:t>
            </a:r>
          </a:p>
          <a:p>
            <a:r>
              <a:rPr lang="en-US" dirty="0"/>
              <a:t>2024-MAR-03</a:t>
            </a:r>
          </a:p>
        </p:txBody>
      </p:sp>
      <p:pic>
        <p:nvPicPr>
          <p:cNvPr id="5" name="Picture 4">
            <a:extLst>
              <a:ext uri="{FF2B5EF4-FFF2-40B4-BE49-F238E27FC236}">
                <a16:creationId xmlns:a16="http://schemas.microsoft.com/office/drawing/2014/main" id="{98053B2C-282E-8020-DA73-76BCA73F5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000" y="822363"/>
            <a:ext cx="1800000" cy="600000"/>
          </a:xfrm>
          <a:prstGeom prst="rect">
            <a:avLst/>
          </a:prstGeom>
        </p:spPr>
      </p:pic>
    </p:spTree>
    <p:extLst>
      <p:ext uri="{BB962C8B-B14F-4D97-AF65-F5344CB8AC3E}">
        <p14:creationId xmlns:p14="http://schemas.microsoft.com/office/powerpoint/2010/main" val="205875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4FC1-D8EE-0447-F269-66FFE7E8C82E}"/>
              </a:ext>
            </a:extLst>
          </p:cNvPr>
          <p:cNvSpPr>
            <a:spLocks noGrp="1"/>
          </p:cNvSpPr>
          <p:nvPr>
            <p:ph type="title"/>
          </p:nvPr>
        </p:nvSpPr>
        <p:spPr>
          <a:xfrm>
            <a:off x="838200" y="365125"/>
            <a:ext cx="87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5FEE6C6C-7FCA-D0EE-7836-0E65D6B80D1A}"/>
              </a:ext>
            </a:extLst>
          </p:cNvPr>
          <p:cNvSpPr>
            <a:spLocks noGrp="1"/>
          </p:cNvSpPr>
          <p:nvPr>
            <p:ph idx="1"/>
          </p:nvPr>
        </p:nvSpPr>
        <p:spPr/>
        <p:txBody>
          <a:bodyPr/>
          <a:lstStyle/>
          <a:p>
            <a:pPr marL="0" indent="0">
              <a:buNone/>
            </a:pPr>
            <a:r>
              <a:rPr lang="en-US" dirty="0"/>
              <a:t>For this assignment I created a choropleth of the United States with the Crude Death Rate for COVID-19.  The numbers cover COVID-19 deaths from 2020 to 2023.  Data was downloaded from the U.S. Centers for Disease Control and Prevention (</a:t>
            </a:r>
            <a:r>
              <a:rPr lang="en-US" dirty="0">
                <a:hlinkClick r:id="rId2"/>
              </a:rPr>
              <a:t>Provisional COVID-19 Deaths by Sex and Age</a:t>
            </a:r>
            <a:r>
              <a:rPr lang="en-US" dirty="0"/>
              <a:t>).</a:t>
            </a:r>
          </a:p>
          <a:p>
            <a:pPr marL="0" indent="0">
              <a:buNone/>
            </a:pPr>
            <a:endParaRPr lang="en-US" dirty="0"/>
          </a:p>
          <a:p>
            <a:pPr marL="0" indent="0">
              <a:buNone/>
            </a:pPr>
            <a:r>
              <a:rPr lang="en-US" dirty="0"/>
              <a:t>Data from the U.S. Census Bureau that was access on 2024-FEB-26 from </a:t>
            </a:r>
            <a:r>
              <a:rPr lang="en-US" dirty="0">
                <a:hlinkClick r:id="rId3"/>
              </a:rPr>
              <a:t>Population Estimates, Population Change, and Components of Change</a:t>
            </a:r>
            <a:r>
              <a:rPr lang="en-US" dirty="0"/>
              <a:t>.  The dataset is in Microsoft Excel format. </a:t>
            </a:r>
          </a:p>
        </p:txBody>
      </p:sp>
      <p:pic>
        <p:nvPicPr>
          <p:cNvPr id="4" name="Picture 3">
            <a:extLst>
              <a:ext uri="{FF2B5EF4-FFF2-40B4-BE49-F238E27FC236}">
                <a16:creationId xmlns:a16="http://schemas.microsoft.com/office/drawing/2014/main" id="{A0FABD9D-2106-DD2A-1109-985F9D040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Tree>
    <p:extLst>
      <p:ext uri="{BB962C8B-B14F-4D97-AF65-F5344CB8AC3E}">
        <p14:creationId xmlns:p14="http://schemas.microsoft.com/office/powerpoint/2010/main" val="920362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6647-DA94-39FA-60E6-DA6A1C954FC0}"/>
              </a:ext>
            </a:extLst>
          </p:cNvPr>
          <p:cNvSpPr>
            <a:spLocks noGrp="1"/>
          </p:cNvSpPr>
          <p:nvPr>
            <p:ph type="title"/>
          </p:nvPr>
        </p:nvSpPr>
        <p:spPr>
          <a:xfrm>
            <a:off x="838200" y="365125"/>
            <a:ext cx="8715600" cy="1325563"/>
          </a:xfrm>
        </p:spPr>
        <p:txBody>
          <a:bodyPr/>
          <a:lstStyle/>
          <a:p>
            <a:r>
              <a:rPr lang="en-US" dirty="0"/>
              <a:t>Research Question</a:t>
            </a:r>
          </a:p>
        </p:txBody>
      </p:sp>
      <p:sp>
        <p:nvSpPr>
          <p:cNvPr id="3" name="Content Placeholder 2">
            <a:extLst>
              <a:ext uri="{FF2B5EF4-FFF2-40B4-BE49-F238E27FC236}">
                <a16:creationId xmlns:a16="http://schemas.microsoft.com/office/drawing/2014/main" id="{C4842017-5F48-5793-FBAD-BE3E5215A334}"/>
              </a:ext>
            </a:extLst>
          </p:cNvPr>
          <p:cNvSpPr>
            <a:spLocks noGrp="1"/>
          </p:cNvSpPr>
          <p:nvPr>
            <p:ph idx="1"/>
          </p:nvPr>
        </p:nvSpPr>
        <p:spPr>
          <a:xfrm>
            <a:off x="838200" y="2513012"/>
            <a:ext cx="10515600" cy="1831975"/>
          </a:xfrm>
        </p:spPr>
        <p:txBody>
          <a:bodyPr>
            <a:normAutofit fontScale="92500"/>
          </a:bodyPr>
          <a:lstStyle/>
          <a:p>
            <a:r>
              <a:rPr lang="en-US" dirty="0"/>
              <a:t>The goal of this assignment is to create a choropleth to display information that is selected by the student.</a:t>
            </a:r>
          </a:p>
          <a:p>
            <a:r>
              <a:rPr lang="en-US" dirty="0"/>
              <a:t>Research question to be answered by the choropleth is to communicate the crude death rate for each state using an interactive figure. </a:t>
            </a:r>
          </a:p>
        </p:txBody>
      </p:sp>
      <p:pic>
        <p:nvPicPr>
          <p:cNvPr id="4" name="Picture 3">
            <a:extLst>
              <a:ext uri="{FF2B5EF4-FFF2-40B4-BE49-F238E27FC236}">
                <a16:creationId xmlns:a16="http://schemas.microsoft.com/office/drawing/2014/main" id="{54F2B951-B76C-AC7D-9633-0149B63B1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Tree>
    <p:extLst>
      <p:ext uri="{BB962C8B-B14F-4D97-AF65-F5344CB8AC3E}">
        <p14:creationId xmlns:p14="http://schemas.microsoft.com/office/powerpoint/2010/main" val="2810056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08FD-4127-8AA0-0634-D128E9977321}"/>
              </a:ext>
            </a:extLst>
          </p:cNvPr>
          <p:cNvSpPr>
            <a:spLocks noGrp="1"/>
          </p:cNvSpPr>
          <p:nvPr>
            <p:ph type="title"/>
          </p:nvPr>
        </p:nvSpPr>
        <p:spPr>
          <a:xfrm>
            <a:off x="838200" y="365125"/>
            <a:ext cx="8715600" cy="1325563"/>
          </a:xfrm>
        </p:spPr>
        <p:txBody>
          <a:bodyPr/>
          <a:lstStyle/>
          <a:p>
            <a:r>
              <a:rPr lang="en-US" dirty="0"/>
              <a:t>Data Sources</a:t>
            </a:r>
          </a:p>
        </p:txBody>
      </p:sp>
      <p:sp>
        <p:nvSpPr>
          <p:cNvPr id="3" name="Content Placeholder 2">
            <a:extLst>
              <a:ext uri="{FF2B5EF4-FFF2-40B4-BE49-F238E27FC236}">
                <a16:creationId xmlns:a16="http://schemas.microsoft.com/office/drawing/2014/main" id="{36D26D2F-5FD8-B19C-4D35-B2FBA5B70F80}"/>
              </a:ext>
            </a:extLst>
          </p:cNvPr>
          <p:cNvSpPr>
            <a:spLocks noGrp="1"/>
          </p:cNvSpPr>
          <p:nvPr>
            <p:ph idx="1"/>
          </p:nvPr>
        </p:nvSpPr>
        <p:spPr/>
        <p:txBody>
          <a:bodyPr/>
          <a:lstStyle/>
          <a:p>
            <a:r>
              <a:rPr lang="en-US" dirty="0"/>
              <a:t>The main dataset in this assignment was downloaded as a CSV file from the U.S. CDC web site.  There were some missing values since the report covers 2020 to 2023 and some jurisdictions have not reported all the required information.  A blank or null value does not necessarily indicated missing data, but data that has not been reported at the time of publication</a:t>
            </a:r>
          </a:p>
          <a:p>
            <a:r>
              <a:rPr lang="en-US" dirty="0"/>
              <a:t>State population data was downloaded in Excel format from the U.S. Census Bureau.  The 2023 numbers are estimates based on birth and deaths for each state.</a:t>
            </a:r>
          </a:p>
        </p:txBody>
      </p:sp>
      <p:pic>
        <p:nvPicPr>
          <p:cNvPr id="4" name="Picture 3">
            <a:extLst>
              <a:ext uri="{FF2B5EF4-FFF2-40B4-BE49-F238E27FC236}">
                <a16:creationId xmlns:a16="http://schemas.microsoft.com/office/drawing/2014/main" id="{620AE0E9-AC67-C715-D535-74E668641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Tree>
    <p:extLst>
      <p:ext uri="{BB962C8B-B14F-4D97-AF65-F5344CB8AC3E}">
        <p14:creationId xmlns:p14="http://schemas.microsoft.com/office/powerpoint/2010/main" val="2302018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243F-66A9-45BF-75B9-BE864671D868}"/>
              </a:ext>
            </a:extLst>
          </p:cNvPr>
          <p:cNvSpPr>
            <a:spLocks noGrp="1"/>
          </p:cNvSpPr>
          <p:nvPr>
            <p:ph type="title"/>
          </p:nvPr>
        </p:nvSpPr>
        <p:spPr>
          <a:xfrm>
            <a:off x="838200" y="365125"/>
            <a:ext cx="8715600" cy="1325563"/>
          </a:xfrm>
        </p:spPr>
        <p:txBody>
          <a:bodyPr/>
          <a:lstStyle/>
          <a:p>
            <a:r>
              <a:rPr lang="en-US" dirty="0"/>
              <a:t>U.S. COVID-19 Crude Death Rate</a:t>
            </a:r>
          </a:p>
        </p:txBody>
      </p:sp>
      <p:pic>
        <p:nvPicPr>
          <p:cNvPr id="4" name="Picture 3">
            <a:extLst>
              <a:ext uri="{FF2B5EF4-FFF2-40B4-BE49-F238E27FC236}">
                <a16:creationId xmlns:a16="http://schemas.microsoft.com/office/drawing/2014/main" id="{4E74DA2F-9BCC-E0AE-33DD-0C4AE53F1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
        <p:nvSpPr>
          <p:cNvPr id="6" name="TextBox 5">
            <a:extLst>
              <a:ext uri="{FF2B5EF4-FFF2-40B4-BE49-F238E27FC236}">
                <a16:creationId xmlns:a16="http://schemas.microsoft.com/office/drawing/2014/main" id="{92CFB44B-614A-AC4E-9B45-1FA87706A1FF}"/>
              </a:ext>
            </a:extLst>
          </p:cNvPr>
          <p:cNvSpPr txBox="1"/>
          <p:nvPr/>
        </p:nvSpPr>
        <p:spPr>
          <a:xfrm>
            <a:off x="838200" y="2136338"/>
            <a:ext cx="564968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Develop using the </a:t>
            </a:r>
            <a:r>
              <a:rPr lang="en-US" sz="2000" dirty="0" err="1"/>
              <a:t>plotly.offline.plot</a:t>
            </a:r>
            <a:r>
              <a:rPr lang="en-US" sz="2000" dirty="0"/>
              <a:t> function.  It gives great control over the appearance and function of the choropleth but has a large learning curve.</a:t>
            </a:r>
          </a:p>
          <a:p>
            <a:pPr marL="285750" indent="-285750">
              <a:buFont typeface="Arial" panose="020B0604020202020204" pitchFamily="34" charset="0"/>
              <a:buChar char="•"/>
            </a:pPr>
            <a:r>
              <a:rPr lang="en-US" sz="2000" dirty="0"/>
              <a:t>This is a rather simple map of he U.S. and when a user hovers over a state, it displays the COVID-19 crude death rate and the state’s abbreviation.</a:t>
            </a:r>
          </a:p>
          <a:p>
            <a:pPr marL="285750" indent="-285750">
              <a:buFont typeface="Arial" panose="020B0604020202020204" pitchFamily="34" charset="0"/>
              <a:buChar char="•"/>
            </a:pPr>
            <a:r>
              <a:rPr lang="en-US" sz="2000" dirty="0"/>
              <a:t>The process for creating maps with hover bubbles requires careful thinking about how the data will be presented.</a:t>
            </a:r>
          </a:p>
        </p:txBody>
      </p:sp>
      <p:graphicFrame>
        <p:nvGraphicFramePr>
          <p:cNvPr id="17" name="Content Placeholder 16">
            <a:extLst>
              <a:ext uri="{FF2B5EF4-FFF2-40B4-BE49-F238E27FC236}">
                <a16:creationId xmlns:a16="http://schemas.microsoft.com/office/drawing/2014/main" id="{56D4E1DB-F159-58BF-ED2D-7EA599E25BCC}"/>
              </a:ext>
            </a:extLst>
          </p:cNvPr>
          <p:cNvGraphicFramePr>
            <a:graphicFrameLocks noGrp="1" noChangeAspect="1"/>
          </p:cNvGraphicFramePr>
          <p:nvPr>
            <p:ph idx="1"/>
            <p:extLst>
              <p:ext uri="{D42A27DB-BD31-4B8C-83A1-F6EECF244321}">
                <p14:modId xmlns:p14="http://schemas.microsoft.com/office/powerpoint/2010/main" val="708271184"/>
              </p:ext>
            </p:extLst>
          </p:nvPr>
        </p:nvGraphicFramePr>
        <p:xfrm>
          <a:off x="8519986" y="2556719"/>
          <a:ext cx="2167466" cy="1828800"/>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612" progId="Package">
                  <p:embed/>
                </p:oleObj>
              </mc:Choice>
              <mc:Fallback>
                <p:oleObj name="Packager Shell Object" showAsIcon="1" r:id="rId3" imgW="914400" imgH="771612" progId="Package">
                  <p:embed/>
                  <p:pic>
                    <p:nvPicPr>
                      <p:cNvPr id="0" name=""/>
                      <p:cNvPicPr/>
                      <p:nvPr/>
                    </p:nvPicPr>
                    <p:blipFill>
                      <a:blip r:embed="rId4"/>
                      <a:stretch>
                        <a:fillRect/>
                      </a:stretch>
                    </p:blipFill>
                    <p:spPr>
                      <a:xfrm>
                        <a:off x="8519986" y="2556719"/>
                        <a:ext cx="2167466" cy="1828800"/>
                      </a:xfrm>
                      <a:prstGeom prst="rect">
                        <a:avLst/>
                      </a:prstGeom>
                    </p:spPr>
                  </p:pic>
                </p:oleObj>
              </mc:Fallback>
            </mc:AlternateContent>
          </a:graphicData>
        </a:graphic>
      </p:graphicFrame>
    </p:spTree>
    <p:extLst>
      <p:ext uri="{BB962C8B-B14F-4D97-AF65-F5344CB8AC3E}">
        <p14:creationId xmlns:p14="http://schemas.microsoft.com/office/powerpoint/2010/main" val="67847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CB95-2618-1747-F37B-2AC13B9E40A9}"/>
              </a:ext>
            </a:extLst>
          </p:cNvPr>
          <p:cNvSpPr>
            <a:spLocks noGrp="1"/>
          </p:cNvSpPr>
          <p:nvPr>
            <p:ph type="title"/>
          </p:nvPr>
        </p:nvSpPr>
        <p:spPr>
          <a:xfrm>
            <a:off x="838200" y="365125"/>
            <a:ext cx="8715600" cy="1325563"/>
          </a:xfrm>
        </p:spPr>
        <p:txBody>
          <a:bodyPr/>
          <a:lstStyle/>
          <a:p>
            <a:r>
              <a:rPr lang="en-US" dirty="0"/>
              <a:t>U.S. COVID-19 Crude Death Rate</a:t>
            </a:r>
          </a:p>
        </p:txBody>
      </p:sp>
      <p:pic>
        <p:nvPicPr>
          <p:cNvPr id="4" name="Picture 3">
            <a:extLst>
              <a:ext uri="{FF2B5EF4-FFF2-40B4-BE49-F238E27FC236}">
                <a16:creationId xmlns:a16="http://schemas.microsoft.com/office/drawing/2014/main" id="{4673CBFA-432A-0549-C4EF-28A3B6326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
        <p:nvSpPr>
          <p:cNvPr id="7" name="TextBox 6">
            <a:extLst>
              <a:ext uri="{FF2B5EF4-FFF2-40B4-BE49-F238E27FC236}">
                <a16:creationId xmlns:a16="http://schemas.microsoft.com/office/drawing/2014/main" id="{CA3EDBE0-7A0A-3805-E8B2-49AE0A35BEBD}"/>
              </a:ext>
            </a:extLst>
          </p:cNvPr>
          <p:cNvSpPr txBox="1"/>
          <p:nvPr/>
        </p:nvSpPr>
        <p:spPr>
          <a:xfrm>
            <a:off x="838200" y="2136338"/>
            <a:ext cx="5650992"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is the same choropleth as the previous slide, but was created using </a:t>
            </a:r>
            <a:r>
              <a:rPr lang="en-US" sz="2000" dirty="0" err="1"/>
              <a:t>plotly</a:t>
            </a:r>
            <a:r>
              <a:rPr lang="en-US" sz="2000" dirty="0"/>
              <a:t> express.  It doesn’t give a much control as the previous method, but allows the user to produce choropleths very quickly</a:t>
            </a:r>
          </a:p>
          <a:p>
            <a:pPr marL="285750" indent="-285750">
              <a:buFont typeface="Arial" panose="020B0604020202020204" pitchFamily="34" charset="0"/>
              <a:buChar char="•"/>
            </a:pPr>
            <a:r>
              <a:rPr lang="en-US" sz="2000" dirty="0"/>
              <a:t>Default colors were used in the plot and no attempt was made at customizing the hover bubbles.</a:t>
            </a:r>
          </a:p>
          <a:p>
            <a:pPr marL="285750" indent="-285750">
              <a:buFont typeface="Arial" panose="020B0604020202020204" pitchFamily="34" charset="0"/>
              <a:buChar char="•"/>
            </a:pPr>
            <a:r>
              <a:rPr lang="en-US" sz="2000" dirty="0"/>
              <a:t>While not as polished as the previous plot, it is acceptable.</a:t>
            </a:r>
          </a:p>
          <a:p>
            <a:pPr marL="285750" indent="-285750">
              <a:buFont typeface="Arial" panose="020B0604020202020204" pitchFamily="34" charset="0"/>
              <a:buChar char="•"/>
            </a:pPr>
            <a:endParaRPr lang="en-US" dirty="0"/>
          </a:p>
        </p:txBody>
      </p:sp>
      <p:graphicFrame>
        <p:nvGraphicFramePr>
          <p:cNvPr id="9" name="Object 8">
            <a:extLst>
              <a:ext uri="{FF2B5EF4-FFF2-40B4-BE49-F238E27FC236}">
                <a16:creationId xmlns:a16="http://schemas.microsoft.com/office/drawing/2014/main" id="{35D209DB-8A3D-DBCD-A8E7-8CF51E0EC02E}"/>
              </a:ext>
            </a:extLst>
          </p:cNvPr>
          <p:cNvGraphicFramePr>
            <a:graphicFrameLocks noChangeAspect="1"/>
          </p:cNvGraphicFramePr>
          <p:nvPr>
            <p:extLst>
              <p:ext uri="{D42A27DB-BD31-4B8C-83A1-F6EECF244321}">
                <p14:modId xmlns:p14="http://schemas.microsoft.com/office/powerpoint/2010/main" val="2787361351"/>
              </p:ext>
            </p:extLst>
          </p:nvPr>
        </p:nvGraphicFramePr>
        <p:xfrm>
          <a:off x="8470066" y="2945487"/>
          <a:ext cx="2167467" cy="1828800"/>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612" progId="Package">
                  <p:embed/>
                </p:oleObj>
              </mc:Choice>
              <mc:Fallback>
                <p:oleObj name="Packager Shell Object" showAsIcon="1" r:id="rId3" imgW="914400" imgH="771612" progId="Package">
                  <p:embed/>
                  <p:pic>
                    <p:nvPicPr>
                      <p:cNvPr id="0" name=""/>
                      <p:cNvPicPr/>
                      <p:nvPr/>
                    </p:nvPicPr>
                    <p:blipFill>
                      <a:blip r:embed="rId4"/>
                      <a:stretch>
                        <a:fillRect/>
                      </a:stretch>
                    </p:blipFill>
                    <p:spPr>
                      <a:xfrm>
                        <a:off x="8470066" y="2945487"/>
                        <a:ext cx="2167467" cy="1828800"/>
                      </a:xfrm>
                      <a:prstGeom prst="rect">
                        <a:avLst/>
                      </a:prstGeom>
                    </p:spPr>
                  </p:pic>
                </p:oleObj>
              </mc:Fallback>
            </mc:AlternateContent>
          </a:graphicData>
        </a:graphic>
      </p:graphicFrame>
    </p:spTree>
    <p:extLst>
      <p:ext uri="{BB962C8B-B14F-4D97-AF65-F5344CB8AC3E}">
        <p14:creationId xmlns:p14="http://schemas.microsoft.com/office/powerpoint/2010/main" val="1902753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ECB0-B2DE-4DFF-902E-CFFB49C434AF}"/>
              </a:ext>
            </a:extLst>
          </p:cNvPr>
          <p:cNvSpPr>
            <a:spLocks noGrp="1"/>
          </p:cNvSpPr>
          <p:nvPr>
            <p:ph type="title"/>
          </p:nvPr>
        </p:nvSpPr>
        <p:spPr>
          <a:xfrm>
            <a:off x="838200" y="365125"/>
            <a:ext cx="7685314" cy="1325563"/>
          </a:xfrm>
        </p:spPr>
        <p:txBody>
          <a:bodyPr/>
          <a:lstStyle/>
          <a:p>
            <a:r>
              <a:rPr lang="en-US" dirty="0"/>
              <a:t>U.S. COVID Crude Death Rate Bar Chart – Top 10 States</a:t>
            </a:r>
          </a:p>
        </p:txBody>
      </p:sp>
      <p:pic>
        <p:nvPicPr>
          <p:cNvPr id="4" name="Picture 3">
            <a:extLst>
              <a:ext uri="{FF2B5EF4-FFF2-40B4-BE49-F238E27FC236}">
                <a16:creationId xmlns:a16="http://schemas.microsoft.com/office/drawing/2014/main" id="{9A70D4FF-B9FB-8DED-177F-D10D51FC6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
        <p:nvSpPr>
          <p:cNvPr id="6" name="TextBox 5">
            <a:extLst>
              <a:ext uri="{FF2B5EF4-FFF2-40B4-BE49-F238E27FC236}">
                <a16:creationId xmlns:a16="http://schemas.microsoft.com/office/drawing/2014/main" id="{83304A39-AEFF-E383-C5D9-081EA20A2D4A}"/>
              </a:ext>
            </a:extLst>
          </p:cNvPr>
          <p:cNvSpPr txBox="1"/>
          <p:nvPr/>
        </p:nvSpPr>
        <p:spPr>
          <a:xfrm>
            <a:off x="838200" y="1997839"/>
            <a:ext cx="5624186"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t>I am not too happy with the appearance of this bar chart, but it does illustrate how the crude death rate evens out the rates between states with different population counts</a:t>
            </a:r>
          </a:p>
          <a:p>
            <a:pPr marL="285750" indent="-285750">
              <a:buFont typeface="Arial" panose="020B0604020202020204" pitchFamily="34" charset="0"/>
              <a:buChar char="•"/>
            </a:pPr>
            <a:r>
              <a:rPr lang="en-US" sz="2000" dirty="0"/>
              <a:t>The next slide helps tell the story of how different scales can tell different stories</a:t>
            </a:r>
          </a:p>
          <a:p>
            <a:pPr marL="285750" indent="-285750">
              <a:buFont typeface="Arial" panose="020B0604020202020204" pitchFamily="34" charset="0"/>
              <a:buChar char="•"/>
            </a:pPr>
            <a:r>
              <a:rPr lang="en-US" sz="2000" dirty="0"/>
              <a:t>While the plot is interactive, the data could have been displayed using a matplotlib chart with annotations to highlight items of interest</a:t>
            </a:r>
          </a:p>
          <a:p>
            <a:pPr marL="285750" indent="-285750">
              <a:buFont typeface="Arial" panose="020B0604020202020204" pitchFamily="34" charset="0"/>
              <a:buChar char="•"/>
            </a:pPr>
            <a:endParaRPr lang="en-US" dirty="0"/>
          </a:p>
        </p:txBody>
      </p:sp>
      <p:graphicFrame>
        <p:nvGraphicFramePr>
          <p:cNvPr id="8" name="Content Placeholder 7">
            <a:extLst>
              <a:ext uri="{FF2B5EF4-FFF2-40B4-BE49-F238E27FC236}">
                <a16:creationId xmlns:a16="http://schemas.microsoft.com/office/drawing/2014/main" id="{DEF2211D-694F-2F7F-540B-DA90658D856D}"/>
              </a:ext>
            </a:extLst>
          </p:cNvPr>
          <p:cNvGraphicFramePr>
            <a:graphicFrameLocks noGrp="1" noChangeAspect="1"/>
          </p:cNvGraphicFramePr>
          <p:nvPr>
            <p:ph idx="1"/>
            <p:extLst>
              <p:ext uri="{D42A27DB-BD31-4B8C-83A1-F6EECF244321}">
                <p14:modId xmlns:p14="http://schemas.microsoft.com/office/powerpoint/2010/main" val="3796749642"/>
              </p:ext>
            </p:extLst>
          </p:nvPr>
        </p:nvGraphicFramePr>
        <p:xfrm>
          <a:off x="8470066" y="2514600"/>
          <a:ext cx="2167467" cy="1828800"/>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612" progId="Package">
                  <p:embed/>
                </p:oleObj>
              </mc:Choice>
              <mc:Fallback>
                <p:oleObj name="Packager Shell Object" showAsIcon="1" r:id="rId3" imgW="914400" imgH="771612" progId="Package">
                  <p:embed/>
                  <p:pic>
                    <p:nvPicPr>
                      <p:cNvPr id="0" name=""/>
                      <p:cNvPicPr/>
                      <p:nvPr/>
                    </p:nvPicPr>
                    <p:blipFill>
                      <a:blip r:embed="rId4"/>
                      <a:stretch>
                        <a:fillRect/>
                      </a:stretch>
                    </p:blipFill>
                    <p:spPr>
                      <a:xfrm>
                        <a:off x="8470066" y="2514600"/>
                        <a:ext cx="2167467" cy="1828800"/>
                      </a:xfrm>
                      <a:prstGeom prst="rect">
                        <a:avLst/>
                      </a:prstGeom>
                    </p:spPr>
                  </p:pic>
                </p:oleObj>
              </mc:Fallback>
            </mc:AlternateContent>
          </a:graphicData>
        </a:graphic>
      </p:graphicFrame>
    </p:spTree>
    <p:extLst>
      <p:ext uri="{BB962C8B-B14F-4D97-AF65-F5344CB8AC3E}">
        <p14:creationId xmlns:p14="http://schemas.microsoft.com/office/powerpoint/2010/main" val="3496635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B55F-B618-3046-525E-CFA9A243D9DF}"/>
              </a:ext>
            </a:extLst>
          </p:cNvPr>
          <p:cNvSpPr>
            <a:spLocks noGrp="1"/>
          </p:cNvSpPr>
          <p:nvPr>
            <p:ph type="title"/>
          </p:nvPr>
        </p:nvSpPr>
        <p:spPr>
          <a:xfrm>
            <a:off x="838200" y="365125"/>
            <a:ext cx="7203510" cy="1325563"/>
          </a:xfrm>
        </p:spPr>
        <p:txBody>
          <a:bodyPr/>
          <a:lstStyle/>
          <a:p>
            <a:r>
              <a:rPr lang="en-US" dirty="0"/>
              <a:t>U.S. COVID-19 Raw Death Rate Top 10 States</a:t>
            </a:r>
          </a:p>
        </p:txBody>
      </p:sp>
      <p:pic>
        <p:nvPicPr>
          <p:cNvPr id="4" name="Picture 3">
            <a:extLst>
              <a:ext uri="{FF2B5EF4-FFF2-40B4-BE49-F238E27FC236}">
                <a16:creationId xmlns:a16="http://schemas.microsoft.com/office/drawing/2014/main" id="{C57FB6DD-E52F-F4F9-8EAD-44224F2CC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
        <p:nvSpPr>
          <p:cNvPr id="6" name="TextBox 5">
            <a:extLst>
              <a:ext uri="{FF2B5EF4-FFF2-40B4-BE49-F238E27FC236}">
                <a16:creationId xmlns:a16="http://schemas.microsoft.com/office/drawing/2014/main" id="{FD793759-6D40-9997-35A4-605FD2DC2D7E}"/>
              </a:ext>
            </a:extLst>
          </p:cNvPr>
          <p:cNvSpPr txBox="1"/>
          <p:nvPr/>
        </p:nvSpPr>
        <p:spPr>
          <a:xfrm>
            <a:off x="838199" y="2144486"/>
            <a:ext cx="5800595"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A more conventional approach was used in this plot.</a:t>
            </a:r>
          </a:p>
          <a:p>
            <a:pPr marL="285750" indent="-285750">
              <a:buFont typeface="Arial" panose="020B0604020202020204" pitchFamily="34" charset="0"/>
              <a:buChar char="•"/>
            </a:pPr>
            <a:r>
              <a:rPr lang="en-US" sz="2000" dirty="0"/>
              <a:t>Bar chart of the top 10 COVID-19 raw death rates</a:t>
            </a:r>
          </a:p>
          <a:p>
            <a:pPr marL="285750" indent="-285750">
              <a:buFont typeface="Arial" panose="020B0604020202020204" pitchFamily="34" charset="0"/>
              <a:buChar char="•"/>
            </a:pPr>
            <a:r>
              <a:rPr lang="en-US" sz="2000" dirty="0"/>
              <a:t>I would like to stack this with the crude death rate, but the scales would not match up very well.</a:t>
            </a:r>
          </a:p>
          <a:p>
            <a:pPr marL="285750" indent="-285750">
              <a:buFont typeface="Arial" panose="020B0604020202020204" pitchFamily="34" charset="0"/>
              <a:buChar char="•"/>
            </a:pPr>
            <a:r>
              <a:rPr lang="en-US" sz="2000" dirty="0"/>
              <a:t>This illustrates when compared to the previous plots how using the raw death rate can be misleading when the state populations are very different.  For example, Wyoming’s  population is significantly smaller than California’s, but both have a crude death rate of 3</a:t>
            </a:r>
          </a:p>
        </p:txBody>
      </p:sp>
      <p:graphicFrame>
        <p:nvGraphicFramePr>
          <p:cNvPr id="8" name="Content Placeholder 7">
            <a:extLst>
              <a:ext uri="{FF2B5EF4-FFF2-40B4-BE49-F238E27FC236}">
                <a16:creationId xmlns:a16="http://schemas.microsoft.com/office/drawing/2014/main" id="{AB8FDAFA-B29D-FDB5-64C9-8E6A343DDB89}"/>
              </a:ext>
            </a:extLst>
          </p:cNvPr>
          <p:cNvGraphicFramePr>
            <a:graphicFrameLocks noGrp="1" noChangeAspect="1"/>
          </p:cNvGraphicFramePr>
          <p:nvPr>
            <p:ph idx="1"/>
            <p:extLst>
              <p:ext uri="{D42A27DB-BD31-4B8C-83A1-F6EECF244321}">
                <p14:modId xmlns:p14="http://schemas.microsoft.com/office/powerpoint/2010/main" val="2013879399"/>
              </p:ext>
            </p:extLst>
          </p:nvPr>
        </p:nvGraphicFramePr>
        <p:xfrm>
          <a:off x="8470066" y="2969023"/>
          <a:ext cx="2167467" cy="1828800"/>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612" progId="Package">
                  <p:embed/>
                </p:oleObj>
              </mc:Choice>
              <mc:Fallback>
                <p:oleObj name="Packager Shell Object" showAsIcon="1" r:id="rId3" imgW="914400" imgH="771612" progId="Package">
                  <p:embed/>
                  <p:pic>
                    <p:nvPicPr>
                      <p:cNvPr id="0" name=""/>
                      <p:cNvPicPr/>
                      <p:nvPr/>
                    </p:nvPicPr>
                    <p:blipFill>
                      <a:blip r:embed="rId4"/>
                      <a:stretch>
                        <a:fillRect/>
                      </a:stretch>
                    </p:blipFill>
                    <p:spPr>
                      <a:xfrm>
                        <a:off x="8470066" y="2969023"/>
                        <a:ext cx="2167467" cy="1828800"/>
                      </a:xfrm>
                      <a:prstGeom prst="rect">
                        <a:avLst/>
                      </a:prstGeom>
                    </p:spPr>
                  </p:pic>
                </p:oleObj>
              </mc:Fallback>
            </mc:AlternateContent>
          </a:graphicData>
        </a:graphic>
      </p:graphicFrame>
    </p:spTree>
    <p:extLst>
      <p:ext uri="{BB962C8B-B14F-4D97-AF65-F5344CB8AC3E}">
        <p14:creationId xmlns:p14="http://schemas.microsoft.com/office/powerpoint/2010/main" val="227799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524E-683E-473A-11D8-BC772A4D57DB}"/>
              </a:ext>
            </a:extLst>
          </p:cNvPr>
          <p:cNvSpPr>
            <a:spLocks noGrp="1"/>
          </p:cNvSpPr>
          <p:nvPr>
            <p:ph type="title"/>
          </p:nvPr>
        </p:nvSpPr>
        <p:spPr>
          <a:xfrm>
            <a:off x="838200" y="365125"/>
            <a:ext cx="7817285" cy="1325563"/>
          </a:xfrm>
        </p:spPr>
        <p:txBody>
          <a:bodyPr/>
          <a:lstStyle/>
          <a:p>
            <a:r>
              <a:rPr lang="en-US" dirty="0"/>
              <a:t>Conclusions</a:t>
            </a:r>
          </a:p>
        </p:txBody>
      </p:sp>
      <p:sp>
        <p:nvSpPr>
          <p:cNvPr id="3" name="Content Placeholder 2">
            <a:extLst>
              <a:ext uri="{FF2B5EF4-FFF2-40B4-BE49-F238E27FC236}">
                <a16:creationId xmlns:a16="http://schemas.microsoft.com/office/drawing/2014/main" id="{C775FBEA-4C41-0D1A-79A9-5587391023E8}"/>
              </a:ext>
            </a:extLst>
          </p:cNvPr>
          <p:cNvSpPr>
            <a:spLocks noGrp="1"/>
          </p:cNvSpPr>
          <p:nvPr>
            <p:ph idx="1"/>
          </p:nvPr>
        </p:nvSpPr>
        <p:spPr/>
        <p:txBody>
          <a:bodyPr/>
          <a:lstStyle/>
          <a:p>
            <a:r>
              <a:rPr lang="en-US" dirty="0"/>
              <a:t>From 2020 to 2023 COVID-19 is still causing people to die.</a:t>
            </a:r>
          </a:p>
          <a:p>
            <a:r>
              <a:rPr lang="en-US" dirty="0"/>
              <a:t>Using statistical adjustments to scale can help tell a story when comparing populations of different sizes</a:t>
            </a:r>
          </a:p>
          <a:p>
            <a:r>
              <a:rPr lang="en-US" dirty="0" err="1"/>
              <a:t>Plotly</a:t>
            </a:r>
            <a:r>
              <a:rPr lang="en-US" dirty="0"/>
              <a:t> is a very good visualization library, but other applications lack support for it.</a:t>
            </a:r>
          </a:p>
        </p:txBody>
      </p:sp>
      <p:pic>
        <p:nvPicPr>
          <p:cNvPr id="4" name="Picture 3">
            <a:extLst>
              <a:ext uri="{FF2B5EF4-FFF2-40B4-BE49-F238E27FC236}">
                <a16:creationId xmlns:a16="http://schemas.microsoft.com/office/drawing/2014/main" id="{AA75F970-A5A3-878A-0842-D88F2FA37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800" y="727906"/>
            <a:ext cx="1800000" cy="600000"/>
          </a:xfrm>
          <a:prstGeom prst="rect">
            <a:avLst/>
          </a:prstGeom>
        </p:spPr>
      </p:pic>
    </p:spTree>
    <p:extLst>
      <p:ext uri="{BB962C8B-B14F-4D97-AF65-F5344CB8AC3E}">
        <p14:creationId xmlns:p14="http://schemas.microsoft.com/office/powerpoint/2010/main" val="977394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641</Words>
  <Application>Microsoft Office PowerPoint</Application>
  <PresentationFormat>Widescreen</PresentationFormat>
  <Paragraphs>35</Paragraphs>
  <Slides>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4" baseType="lpstr">
      <vt:lpstr>Arial</vt:lpstr>
      <vt:lpstr>Calibri</vt:lpstr>
      <vt:lpstr>Calibri Light</vt:lpstr>
      <vt:lpstr>Office Theme</vt:lpstr>
      <vt:lpstr>Package</vt:lpstr>
      <vt:lpstr>Assignment 7 Advanced and Interactive Visualizations</vt:lpstr>
      <vt:lpstr>Introduction</vt:lpstr>
      <vt:lpstr>Research Question</vt:lpstr>
      <vt:lpstr>Data Sources</vt:lpstr>
      <vt:lpstr>U.S. COVID-19 Crude Death Rate</vt:lpstr>
      <vt:lpstr>U.S. COVID-19 Crude Death Rate</vt:lpstr>
      <vt:lpstr>U.S. COVID Crude Death Rate Bar Chart – Top 10 States</vt:lpstr>
      <vt:lpstr>U.S. COVID-19 Raw Death Rate Top 10 States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7 Advanced and Interactive Visualizations</dc:title>
  <dc:creator>Winters, William W (US)</dc:creator>
  <cp:lastModifiedBy>Winters, William W (US)</cp:lastModifiedBy>
  <cp:revision>3</cp:revision>
  <dcterms:created xsi:type="dcterms:W3CDTF">2024-03-02T14:34:16Z</dcterms:created>
  <dcterms:modified xsi:type="dcterms:W3CDTF">2024-03-02T18:38:41Z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2024-03-02T14:49:36Z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f4a792f2-7df5-454a-a926-53ec2bea0806</vt:lpwstr>
  </property>
  <property fmtid="{D5CDD505-2E9C-101B-9397-08002B2CF9AE}" pid="8" name="MSIP_Label_502bc7c3-f152-4da1-98bd-f7a1bebdf752_ContentBits">
    <vt:lpwstr>0</vt:lpwstr>
  </property>
</Properties>
</file>